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35073001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51437056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9543909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999" y="-11097"/>
            <a:ext cx="12179999" cy="6880194"/>
          </a:xfrm>
          <a:prstGeom prst="rect">
            <a:avLst/>
          </a:prstGeom>
        </p:spPr>
      </p:pic>
      <p:sp>
        <p:nvSpPr>
          <p:cNvPr id="1254085746" name=""/>
          <p:cNvSpPr txBox="1"/>
          <p:nvPr/>
        </p:nvSpPr>
        <p:spPr bwMode="auto">
          <a:xfrm flipH="0" flipV="0">
            <a:off x="1600776" y="1122363"/>
            <a:ext cx="9523784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indent="0" algn="ctr">
              <a:buNone/>
              <a:defRPr/>
            </a:pPr>
            <a:r>
              <a:rPr lang="ru-RU" sz="24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ОТКРЫТЫЙ УРОК ПО РУССКОМУ ЯЗЫКУ </a:t>
            </a:r>
            <a:br>
              <a:rPr lang="ru-RU" sz="24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 8 КЛАССЕ</a:t>
            </a:r>
            <a:br>
              <a:rPr lang="ru-RU" sz="24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ТЕМА: «ОБОБЩЁННО-ЛИЧНЫЕ ПРЕДЛОЖЕНИЯ</a:t>
            </a:r>
            <a:r>
              <a:rPr lang="ru-RU" sz="24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sz="24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66860970" name=""/>
          <p:cNvSpPr txBox="1"/>
          <p:nvPr/>
        </p:nvSpPr>
        <p:spPr bwMode="auto">
          <a:xfrm flipH="0" flipV="0">
            <a:off x="5198082" y="4198915"/>
            <a:ext cx="6281981" cy="146340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endParaRPr sz="1800">
              <a:solidFill>
                <a:schemeClr val="bg1"/>
              </a:solidFill>
            </a:endParaRPr>
          </a:p>
          <a:p>
            <a:pPr algn="l">
              <a:defRPr/>
            </a:pPr>
            <a:endParaRPr lang="ru-RU" sz="1800" b="1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Подготовила: Колесникова Галина Анатольевна,</a:t>
            </a:r>
            <a:endParaRPr lang="ru-RU" sz="1800" b="1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учитель русского языка ТСП в Чебулинском районе</a:t>
            </a:r>
            <a:endParaRPr sz="18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2028052" name="Shape 21506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599" y="274636"/>
            <a:ext cx="10972800" cy="1143000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321456264" name="Shape 21507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599" y="1600200"/>
            <a:ext cx="10972800" cy="4525961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pic>
        <p:nvPicPr>
          <p:cNvPr id="2007122719" name="Image 21508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2068997071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09599" y="6245224"/>
            <a:ext cx="2844798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en-US" sz="1400"/>
          </a:p>
        </p:txBody>
      </p:sp>
      <p:sp>
        <p:nvSpPr>
          <p:cNvPr id="1155127710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4165599" y="6245224"/>
            <a:ext cx="3860799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16326551" name="Image 52228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932785195" name="Shape 52229"/>
          <p:cNvSpPr>
            <a:spLocks noChangeShapeType="1" noGrp="1"/>
          </p:cNvSpPr>
          <p:nvPr>
            <p:ph type="title" idx="0"/>
          </p:nvPr>
        </p:nvSpPr>
        <p:spPr bwMode="auto">
          <a:xfrm>
            <a:off x="812799" y="380999"/>
            <a:ext cx="10972800" cy="11430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4000">
                <a:solidFill>
                  <a:schemeClr val="accent1"/>
                </a:solidFill>
              </a:rPr>
              <a:t>Яблоко от яблони не далеко падает.</a:t>
            </a:r>
            <a:endParaRPr/>
          </a:p>
        </p:txBody>
      </p:sp>
      <p:sp>
        <p:nvSpPr>
          <p:cNvPr id="246210462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09599" y="6245224"/>
            <a:ext cx="2844798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en-US" sz="1400"/>
          </a:p>
        </p:txBody>
      </p:sp>
      <p:sp>
        <p:nvSpPr>
          <p:cNvPr id="24400820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4165599" y="6245224"/>
            <a:ext cx="3860799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7193167" name="Shape 24578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599" y="274636"/>
            <a:ext cx="10972800" cy="1143000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88636101" name="Shape 24579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599" y="1600200"/>
            <a:ext cx="10972800" cy="4525961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pic>
        <p:nvPicPr>
          <p:cNvPr id="775747339" name="Image 24580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1999" cy="6611936"/>
          </a:xfrm>
          <a:prstGeom prst="rect">
            <a:avLst/>
          </a:prstGeom>
          <a:noFill/>
        </p:spPr>
      </p:pic>
      <p:sp>
        <p:nvSpPr>
          <p:cNvPr id="1498720263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09599" y="6245224"/>
            <a:ext cx="2844798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en-US" sz="1400"/>
          </a:p>
        </p:txBody>
      </p:sp>
      <p:sp>
        <p:nvSpPr>
          <p:cNvPr id="189457924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4165599" y="6245224"/>
            <a:ext cx="3860799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033557" name="Image 56324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582353925" name="Shape 56322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599" y="274636"/>
            <a:ext cx="10972800" cy="11430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4000">
                <a:solidFill>
                  <a:srgbClr val="800000"/>
                </a:solidFill>
              </a:rPr>
              <a:t>Под лежачий камень вода не течет</a:t>
            </a:r>
            <a:endParaRPr/>
          </a:p>
        </p:txBody>
      </p:sp>
      <p:sp>
        <p:nvSpPr>
          <p:cNvPr id="1759707164" name="Shape 56323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599" y="1600200"/>
            <a:ext cx="10972800" cy="4525961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940776685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09599" y="6245224"/>
            <a:ext cx="2844798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en-US" sz="1400"/>
          </a:p>
        </p:txBody>
      </p:sp>
      <p:sp>
        <p:nvSpPr>
          <p:cNvPr id="358122033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4165599" y="6245224"/>
            <a:ext cx="3860799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90252919" name="Shape 26626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599" y="274636"/>
            <a:ext cx="10972800" cy="1143000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04816747" name="Shape 26627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599" y="1600200"/>
            <a:ext cx="10972800" cy="4525961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pic>
        <p:nvPicPr>
          <p:cNvPr id="1684772808" name="Image 26628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618473912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09599" y="6245224"/>
            <a:ext cx="2844798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en-US" sz="1400"/>
          </a:p>
        </p:txBody>
      </p:sp>
      <p:sp>
        <p:nvSpPr>
          <p:cNvPr id="1901107755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4165599" y="6245224"/>
            <a:ext cx="3860799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66648680" name="Image 58372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2090082397" name="Shape 58370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599" y="274636"/>
            <a:ext cx="10972800" cy="11430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+mj-lt"/>
                <a:ea typeface="Arial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4000">
                <a:solidFill>
                  <a:srgbClr val="800000"/>
                </a:solidFill>
              </a:rPr>
              <a:t>Любишь кататься-люби и саночки возить!</a:t>
            </a:r>
            <a:endParaRPr/>
          </a:p>
        </p:txBody>
      </p:sp>
      <p:sp>
        <p:nvSpPr>
          <p:cNvPr id="1687611598" name="Shape 58371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599" y="1600200"/>
            <a:ext cx="10972800" cy="4525961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171995949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09599" y="6245224"/>
            <a:ext cx="2844798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en-US" sz="1400"/>
          </a:p>
        </p:txBody>
      </p:sp>
      <p:sp>
        <p:nvSpPr>
          <p:cNvPr id="1280765878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4165599" y="6245224"/>
            <a:ext cx="3860799" cy="47624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ctr">
              <a:spcBef>
                <a:spcPts val="0"/>
              </a:spcBef>
              <a:buNone/>
              <a:defRPr/>
            </a:pP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0466508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786840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82149871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0" y="0"/>
            <a:ext cx="12179999" cy="6880194"/>
          </a:xfrm>
          <a:prstGeom prst="rect">
            <a:avLst/>
          </a:prstGeom>
        </p:spPr>
      </p:pic>
      <p:sp>
        <p:nvSpPr>
          <p:cNvPr id="1457875199" name=""/>
          <p:cNvSpPr txBox="1"/>
          <p:nvPr/>
        </p:nvSpPr>
        <p:spPr bwMode="auto">
          <a:xfrm flipH="0" flipV="0">
            <a:off x="629779" y="1026478"/>
            <a:ext cx="10932071" cy="1737716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lvl="1" algn="ctr">
              <a:defRPr/>
            </a:pPr>
            <a:r>
              <a:rPr sz="36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Двадцать седьмое января</a:t>
            </a: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r>
              <a:rPr sz="36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Классная работа</a:t>
            </a: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609881942" name=""/>
          <p:cNvSpPr txBox="1"/>
          <p:nvPr/>
        </p:nvSpPr>
        <p:spPr bwMode="auto">
          <a:xfrm flipH="0" flipV="0">
            <a:off x="1785726" y="3755029"/>
            <a:ext cx="9538430" cy="16767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26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Обобщённо-личные предложения</a:t>
            </a:r>
            <a:r>
              <a:rPr sz="2600">
                <a:solidFill>
                  <a:schemeClr val="bg1"/>
                </a:solidFill>
                <a:latin typeface="Times New Roman"/>
                <a:cs typeface="Times New Roman"/>
              </a:rPr>
              <a:t> -</a:t>
            </a:r>
            <a:r>
              <a:rPr sz="26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это односоставные предложения с главным членом сказуемым, которые обозначают действия,  относящиеся к любому лицу, группе лиц. Действующее лицо мыслится обобщённо.</a:t>
            </a:r>
            <a:endParaRPr sz="26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4093680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98453968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742020552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0" y="-11097"/>
            <a:ext cx="12179999" cy="6880194"/>
          </a:xfrm>
          <a:prstGeom prst="rect">
            <a:avLst/>
          </a:prstGeom>
        </p:spPr>
      </p:pic>
      <p:sp>
        <p:nvSpPr>
          <p:cNvPr id="1669343421" name=""/>
          <p:cNvSpPr txBox="1"/>
          <p:nvPr/>
        </p:nvSpPr>
        <p:spPr bwMode="auto">
          <a:xfrm flipH="0" flipV="0">
            <a:off x="629780" y="1026479"/>
            <a:ext cx="10933150" cy="17377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lvl="1" algn="ctr">
              <a:defRPr/>
            </a:pPr>
            <a:r>
              <a:rPr sz="36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Двадцать седьмое января</a:t>
            </a: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430387006" name=""/>
          <p:cNvSpPr txBox="1"/>
          <p:nvPr/>
        </p:nvSpPr>
        <p:spPr bwMode="auto">
          <a:xfrm flipH="0" flipV="0">
            <a:off x="1785726" y="2703560"/>
            <a:ext cx="9517551" cy="4880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26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Обобщённо-личные предложения</a:t>
            </a:r>
            <a:endParaRPr sz="26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6656364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44214054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56491786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6000" y="-11097"/>
            <a:ext cx="12179999" cy="6880194"/>
          </a:xfrm>
          <a:prstGeom prst="rect">
            <a:avLst/>
          </a:prstGeom>
        </p:spPr>
      </p:pic>
      <p:sp>
        <p:nvSpPr>
          <p:cNvPr id="1163185854" name=""/>
          <p:cNvSpPr txBox="1"/>
          <p:nvPr/>
        </p:nvSpPr>
        <p:spPr bwMode="auto">
          <a:xfrm flipH="0" flipV="0">
            <a:off x="629779" y="1026478"/>
            <a:ext cx="10932430" cy="17377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lvl="1" algn="ctr">
              <a:defRPr/>
            </a:pPr>
            <a:r>
              <a:rPr sz="36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Двадцать седьмое января</a:t>
            </a: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endParaRPr sz="36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23415120" name=""/>
          <p:cNvSpPr txBox="1"/>
          <p:nvPr/>
        </p:nvSpPr>
        <p:spPr bwMode="auto">
          <a:xfrm flipH="0" flipV="0">
            <a:off x="1785726" y="2764198"/>
            <a:ext cx="9517551" cy="4880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260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Обобщённо-личные предложения</a:t>
            </a:r>
            <a:r>
              <a:rPr sz="2600">
                <a:solidFill>
                  <a:schemeClr val="bg1"/>
                </a:solidFill>
                <a:latin typeface="Times New Roman"/>
                <a:cs typeface="Times New Roman"/>
              </a:rPr>
              <a:t> -</a:t>
            </a:r>
            <a:endParaRPr sz="26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95044031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20586452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781877462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0" y="0"/>
            <a:ext cx="12179999" cy="6880194"/>
          </a:xfrm>
          <a:prstGeom prst="rect">
            <a:avLst/>
          </a:prstGeom>
        </p:spPr>
      </p:pic>
      <p:sp>
        <p:nvSpPr>
          <p:cNvPr id="1035856210" name=""/>
          <p:cNvSpPr txBox="1"/>
          <p:nvPr/>
        </p:nvSpPr>
        <p:spPr bwMode="auto">
          <a:xfrm flipH="0" flipV="0">
            <a:off x="721000" y="2265655"/>
            <a:ext cx="10749999" cy="6404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3600" b="1" i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Пошел в суд в кафтане, а вышел нагишом.</a:t>
            </a:r>
            <a:endParaRPr sz="3600" b="1" i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99230147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21661689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04249061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1299" y="-10332"/>
            <a:ext cx="12179999" cy="6880194"/>
          </a:xfrm>
          <a:prstGeom prst="rect">
            <a:avLst/>
          </a:prstGeom>
        </p:spPr>
      </p:pic>
      <p:sp>
        <p:nvSpPr>
          <p:cNvPr id="1266920954" name=""/>
          <p:cNvSpPr txBox="1"/>
          <p:nvPr/>
        </p:nvSpPr>
        <p:spPr bwMode="auto">
          <a:xfrm flipH="0" flipV="0">
            <a:off x="720999" y="2239920"/>
            <a:ext cx="10781318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3600" b="1" i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Пошел в суд в кафтане, а вышел нагишом.</a:t>
            </a:r>
            <a:endParaRPr sz="3600" b="1" i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3600" b="1" i="0">
                <a:solidFill>
                  <a:schemeClr val="bg1"/>
                </a:solidFill>
                <a:latin typeface="Cambria Math"/>
                <a:ea typeface="Cambria Math"/>
                <a:cs typeface="Cambria Math"/>
              </a:rPr>
              <a:t>       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=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=</a:t>
            </a:r>
            <a:r>
              <a:rPr sz="3600" b="1" i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3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3600" b="1" i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32567978" name=""/>
          <p:cNvSpPr txBox="1"/>
          <p:nvPr/>
        </p:nvSpPr>
        <p:spPr bwMode="auto">
          <a:xfrm flipH="0" flipV="0">
            <a:off x="2186136" y="2154894"/>
            <a:ext cx="733801" cy="42707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глаг</a:t>
            </a:r>
            <a:endParaRPr sz="2200"/>
          </a:p>
        </p:txBody>
      </p:sp>
      <p:sp>
        <p:nvSpPr>
          <p:cNvPr id="2105730396" name=""/>
          <p:cNvSpPr txBox="1"/>
          <p:nvPr/>
        </p:nvSpPr>
        <p:spPr bwMode="auto">
          <a:xfrm flipH="0" flipV="0">
            <a:off x="2946211" y="2154894"/>
            <a:ext cx="909793" cy="427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пред</a:t>
            </a:r>
            <a:endParaRPr sz="2000" b="1">
              <a:solidFill>
                <a:srgbClr val="002060"/>
              </a:solidFill>
            </a:endParaRPr>
          </a:p>
        </p:txBody>
      </p:sp>
      <p:sp>
        <p:nvSpPr>
          <p:cNvPr id="1016544" name=""/>
          <p:cNvSpPr txBox="1"/>
          <p:nvPr/>
        </p:nvSpPr>
        <p:spPr bwMode="auto">
          <a:xfrm flipH="0" flipV="0">
            <a:off x="4357731" y="2154894"/>
            <a:ext cx="765315" cy="42707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пред</a:t>
            </a:r>
            <a:endParaRPr sz="2200" b="1">
              <a:solidFill>
                <a:schemeClr val="tx1"/>
              </a:solidFill>
            </a:endParaRPr>
          </a:p>
        </p:txBody>
      </p:sp>
      <p:sp>
        <p:nvSpPr>
          <p:cNvPr id="1241720687" name=""/>
          <p:cNvSpPr txBox="1"/>
          <p:nvPr/>
        </p:nvSpPr>
        <p:spPr bwMode="auto">
          <a:xfrm flipH="0" flipV="0">
            <a:off x="5322651" y="2020454"/>
            <a:ext cx="923180" cy="427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сущ</a:t>
            </a:r>
            <a:endParaRPr sz="22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20083890" name=""/>
          <p:cNvSpPr txBox="1"/>
          <p:nvPr/>
        </p:nvSpPr>
        <p:spPr bwMode="auto">
          <a:xfrm flipH="0" flipV="0">
            <a:off x="6419469" y="2026379"/>
            <a:ext cx="857754" cy="427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союз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33298209" name=""/>
          <p:cNvSpPr txBox="1"/>
          <p:nvPr/>
        </p:nvSpPr>
        <p:spPr bwMode="auto">
          <a:xfrm flipH="0" flipV="0">
            <a:off x="7381590" y="1972348"/>
            <a:ext cx="933060" cy="427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глаг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917804369" name=""/>
          <p:cNvSpPr txBox="1"/>
          <p:nvPr/>
        </p:nvSpPr>
        <p:spPr bwMode="auto">
          <a:xfrm flipH="0" flipV="0">
            <a:off x="9036439" y="2154894"/>
            <a:ext cx="1109679" cy="427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нар</a:t>
            </a:r>
            <a:endParaRPr sz="22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83101982" name=""/>
          <p:cNvSpPr txBox="1"/>
          <p:nvPr/>
        </p:nvSpPr>
        <p:spPr bwMode="auto">
          <a:xfrm flipH="0" flipV="0">
            <a:off x="3715908" y="1972348"/>
            <a:ext cx="1178852" cy="427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сущ</a:t>
            </a:r>
            <a:endParaRPr sz="2200" b="1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900720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6106154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36241587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996" y="-11097"/>
            <a:ext cx="12179999" cy="6880194"/>
          </a:xfrm>
          <a:prstGeom prst="rect">
            <a:avLst/>
          </a:prstGeom>
        </p:spPr>
      </p:pic>
      <p:sp>
        <p:nvSpPr>
          <p:cNvPr id="526188679" name=""/>
          <p:cNvSpPr txBox="1"/>
          <p:nvPr/>
        </p:nvSpPr>
        <p:spPr bwMode="auto">
          <a:xfrm flipH="0" flipV="0">
            <a:off x="906511" y="2071454"/>
            <a:ext cx="10282654" cy="301788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endParaRPr sz="9600">
              <a:solidFill>
                <a:srgbClr val="C00000"/>
              </a:solidFill>
            </a:endParaRPr>
          </a:p>
          <a:p>
            <a:pPr algn="ctr">
              <a:defRPr/>
            </a:pPr>
            <a:endParaRPr sz="9600">
              <a:solidFill>
                <a:srgbClr val="C00000"/>
              </a:solidFill>
            </a:endParaRPr>
          </a:p>
        </p:txBody>
      </p:sp>
      <p:sp>
        <p:nvSpPr>
          <p:cNvPr id="1462248608" name=""/>
          <p:cNvSpPr txBox="1"/>
          <p:nvPr/>
        </p:nvSpPr>
        <p:spPr bwMode="auto">
          <a:xfrm flipH="0" flipV="0">
            <a:off x="964242" y="723717"/>
            <a:ext cx="10608864" cy="396275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2200" b="1" u="sng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Укажите, в каких формах может стоять сказуемое в следующих предложениях.</a:t>
            </a:r>
            <a:endParaRPr sz="2200" b="1" u="sng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4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600" b="1" i="0" u="none">
                <a:solidFill>
                  <a:schemeClr val="bg1"/>
                </a:solidFill>
                <a:latin typeface="Times New Roman"/>
                <a:cs typeface="Times New Roman"/>
              </a:rPr>
              <a:t>Что имеем - не храним, потерявши прячем. (изъяв.накл, 1-е л, мн.ч)</a:t>
            </a:r>
            <a:r>
              <a:rPr sz="1200" b="1" i="0" u="none">
                <a:solidFill>
                  <a:schemeClr val="bg1"/>
                </a:solidFill>
                <a:latin typeface="Times New Roman"/>
                <a:cs typeface="Times New Roman"/>
              </a:rPr>
              <a:t>                              </a:t>
            </a:r>
            <a:r>
              <a:rPr sz="1200" b="1" i="0" u="none">
                <a:solidFill>
                  <a:schemeClr val="bg1"/>
                </a:solidFill>
                <a:latin typeface="Cambria Math"/>
                <a:ea typeface="Cambria Math"/>
                <a:cs typeface="Cambria Math"/>
              </a:rPr>
              <a:t>        </a:t>
            </a:r>
            <a:endParaRPr sz="1200" b="1" i="0" u="none">
              <a:solidFill>
                <a:schemeClr val="bg1"/>
              </a:solidFill>
              <a:latin typeface="Cambria Math"/>
              <a:ea typeface="Cambria Math"/>
              <a:cs typeface="Cambria Math"/>
            </a:endParaRPr>
          </a:p>
          <a:p>
            <a:pPr algn="ctr">
              <a:defRPr/>
            </a:pP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600" b="1" i="0" u="none">
                <a:solidFill>
                  <a:schemeClr val="bg1"/>
                </a:solidFill>
                <a:latin typeface="Times New Roman"/>
                <a:cs typeface="Times New Roman"/>
              </a:rPr>
              <a:t>Тише едешь - дальше будешь. </a:t>
            </a:r>
            <a:r>
              <a:rPr lang="ru-RU" sz="26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(изъяв.накл, 2-е л, ед.ч)</a:t>
            </a: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2600" b="1" i="0" u="none">
                <a:solidFill>
                  <a:schemeClr val="bg1"/>
                </a:solidFill>
                <a:latin typeface="Times New Roman"/>
                <a:cs typeface="Times New Roman"/>
              </a:rPr>
              <a:t>Обещанного три года ждут. </a:t>
            </a:r>
            <a:r>
              <a:rPr lang="ru-RU" sz="26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(изъяв.накл, 3-е л, мн.ч)</a:t>
            </a: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600" b="1" i="0" u="none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61301838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05889372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11650853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1938" y="0"/>
            <a:ext cx="12179999" cy="6880194"/>
          </a:xfrm>
          <a:prstGeom prst="rect">
            <a:avLst/>
          </a:prstGeom>
        </p:spPr>
      </p:pic>
      <p:sp>
        <p:nvSpPr>
          <p:cNvPr id="629276237" name=""/>
          <p:cNvSpPr txBox="1"/>
          <p:nvPr/>
        </p:nvSpPr>
        <p:spPr bwMode="auto">
          <a:xfrm flipH="0" flipV="0">
            <a:off x="1192624" y="897013"/>
            <a:ext cx="9351274" cy="27740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indent="0">
              <a:defRPr/>
            </a:pPr>
            <a:r>
              <a:rPr sz="1000">
                <a:solidFill>
                  <a:schemeClr val="bg1"/>
                </a:solidFill>
                <a:latin typeface="Arial"/>
                <a:ea typeface="Arial"/>
                <a:cs typeface="Arial"/>
              </a:rPr>
              <a:t>  </a:t>
            </a:r>
            <a:endParaRPr sz="1000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marL="0" marR="0" indent="0">
              <a:defRPr/>
            </a:pPr>
            <a:r>
              <a:rPr sz="100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endParaRPr sz="2400" b="1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0" marR="0" indent="0">
              <a:defRPr/>
            </a:pPr>
            <a:r>
              <a:rPr sz="26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8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Люди в лесу рубят дрова,  щепки летят во все стороны.</a:t>
            </a:r>
            <a:endParaRPr sz="28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0" marR="0" indent="0">
              <a:defRPr/>
            </a:pPr>
            <a:endParaRPr b="1">
              <a:solidFill>
                <a:schemeClr val="bg1"/>
              </a:solidFill>
            </a:endParaRPr>
          </a:p>
          <a:p>
            <a:pPr algn="ctr">
              <a:defRPr/>
            </a:pPr>
            <a:endParaRPr sz="2400" b="1" i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defRPr/>
            </a:pPr>
            <a:endParaRPr sz="3600" b="1" i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3600" b="1" i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70324860" name=""/>
          <p:cNvSpPr txBox="1"/>
          <p:nvPr/>
        </p:nvSpPr>
        <p:spPr bwMode="auto">
          <a:xfrm flipH="0" flipV="0">
            <a:off x="3000517" y="3282888"/>
            <a:ext cx="5143793" cy="91475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ru-RU" sz="36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Лес рубят-щепки летят.</a:t>
            </a:r>
            <a:endParaRPr sz="1800" b="1" i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27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2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0324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" dur="500" fill="hold"/>
                                        <p:tgtEl>
                                          <p:spTgt spid="570324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4734628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6033404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11862653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999" y="-11097"/>
            <a:ext cx="12179999" cy="6880194"/>
          </a:xfrm>
          <a:prstGeom prst="rect">
            <a:avLst/>
          </a:prstGeom>
        </p:spPr>
      </p:pic>
      <p:sp>
        <p:nvSpPr>
          <p:cNvPr id="1098105790" name=""/>
          <p:cNvSpPr txBox="1"/>
          <p:nvPr/>
        </p:nvSpPr>
        <p:spPr bwMode="auto">
          <a:xfrm flipH="0" flipV="0">
            <a:off x="906513" y="1279620"/>
            <a:ext cx="10277613" cy="466379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1.Цыплят по осени считают.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2.Умную голову почитают смолоду.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3.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Зайца вылечили.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4.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 Теперь мне очень хотелось спать.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5.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В чугунную доску били без устали.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6.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Звонят.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7.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Откройте дверь.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8.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Дети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,з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апишите предложение.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9.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Мне обещали, что я вообще не проеду.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10.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 Просто подожду ребят.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11.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За стеной бубнили два голоса.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12.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Вот на второй день и поговорим.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13.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 Над головой у меня вдруг завозились.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14.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В машине переночую. </a:t>
            </a:r>
            <a:endParaRPr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r">
              <a:defRPr/>
            </a:pP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15.</a:t>
            </a:r>
            <a:r>
              <a:rPr sz="2000">
                <a:solidFill>
                  <a:schemeClr val="bg1"/>
                </a:solidFill>
                <a:latin typeface="Times New Roman"/>
                <a:cs typeface="Times New Roman"/>
              </a:rPr>
              <a:t>Берегите наш русский язык</a:t>
            </a:r>
            <a:endParaRPr sz="2000">
              <a:solidFill>
                <a:schemeClr val="bg1"/>
              </a:solidFill>
            </a:endParaRPr>
          </a:p>
        </p:txBody>
      </p:sp>
      <p:sp>
        <p:nvSpPr>
          <p:cNvPr id="1611636408" name=""/>
          <p:cNvSpPr txBox="1"/>
          <p:nvPr/>
        </p:nvSpPr>
        <p:spPr bwMode="auto">
          <a:xfrm flipH="0" flipV="0">
            <a:off x="964242" y="723719"/>
            <a:ext cx="10517424" cy="4575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24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Задание. Выписать номера обобщённо-личных предложений</a:t>
            </a:r>
            <a:r>
              <a:rPr sz="24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24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2449273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19355255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31068646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998" y="-11097"/>
            <a:ext cx="12179999" cy="6880194"/>
          </a:xfrm>
          <a:prstGeom prst="rect">
            <a:avLst/>
          </a:prstGeom>
        </p:spPr>
      </p:pic>
      <p:sp>
        <p:nvSpPr>
          <p:cNvPr id="1187394626" name=""/>
          <p:cNvSpPr txBox="1"/>
          <p:nvPr/>
        </p:nvSpPr>
        <p:spPr bwMode="auto">
          <a:xfrm flipH="0" flipV="0">
            <a:off x="906513" y="2071456"/>
            <a:ext cx="10282294" cy="301788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endParaRPr sz="960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sz="9600">
                <a:solidFill>
                  <a:srgbClr val="C00000"/>
                </a:solidFill>
              </a:rPr>
              <a:t>12</a:t>
            </a:r>
            <a:endParaRPr sz="9600">
              <a:solidFill>
                <a:srgbClr val="C00000"/>
              </a:solidFill>
            </a:endParaRPr>
          </a:p>
        </p:txBody>
      </p:sp>
      <p:sp>
        <p:nvSpPr>
          <p:cNvPr id="471910698" name=""/>
          <p:cNvSpPr txBox="1"/>
          <p:nvPr/>
        </p:nvSpPr>
        <p:spPr bwMode="auto">
          <a:xfrm flipH="0" flipV="0">
            <a:off x="964242" y="723718"/>
            <a:ext cx="10522824" cy="19205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24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Задание. Выписать номера обобщённо-личных предложений</a:t>
            </a:r>
            <a:r>
              <a:rPr sz="2400" b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24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2400" b="1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sz="7200" b="1" i="1" u="sng">
                <a:solidFill>
                  <a:srgbClr val="C00000"/>
                </a:solidFill>
                <a:latin typeface="Times New Roman"/>
                <a:cs typeface="Times New Roman"/>
              </a:rPr>
              <a:t>ОТВЕТ</a:t>
            </a:r>
            <a:endParaRPr sz="72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Р7-Офис/7.4.0.340</Application>
  <DocSecurity>0</DocSecurity>
  <PresentationFormat>Widescreen</PresentationFormat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14</cp:revision>
  <dcterms:created xsi:type="dcterms:W3CDTF">2012-12-03T06:56:55Z</dcterms:created>
  <dcterms:modified xsi:type="dcterms:W3CDTF">2025-01-31T02:22:26Z</dcterms:modified>
  <cp:category/>
  <cp:contentStatus/>
  <cp:version/>
</cp:coreProperties>
</file>