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8" r:id="rId2"/>
    <p:sldId id="267" r:id="rId3"/>
    <p:sldId id="266" r:id="rId4"/>
    <p:sldId id="277" r:id="rId5"/>
    <p:sldId id="275" r:id="rId6"/>
    <p:sldId id="265" r:id="rId7"/>
    <p:sldId id="273" r:id="rId8"/>
    <p:sldId id="269" r:id="rId9"/>
    <p:sldId id="270" r:id="rId10"/>
    <p:sldId id="274" r:id="rId11"/>
    <p:sldId id="271" r:id="rId12"/>
  </p:sldIdLst>
  <p:sldSz cx="9144000" cy="6858000" type="screen4x3"/>
  <p:notesSz cx="6858000" cy="9144000"/>
  <p:embeddedFontLst>
    <p:embeddedFont>
      <p:font typeface="Comic Sans MS" pitchFamily="66" charset="0"/>
      <p:regular r:id="rId13"/>
      <p:bold r:id="rId14"/>
      <p:italic r:id="rId15"/>
      <p:boldItalic r:id="rId16"/>
    </p:embeddedFont>
    <p:embeddedFont>
      <p:font typeface="Arial Black" pitchFamily="34" charset="0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00"/>
    <a:srgbClr val="336600"/>
    <a:srgbClr val="FFFF6D"/>
    <a:srgbClr val="660033"/>
    <a:srgbClr val="C50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4" autoAdjust="0"/>
    <p:restoredTop sz="94660"/>
  </p:normalViewPr>
  <p:slideViewPr>
    <p:cSldViewPr>
      <p:cViewPr varScale="1">
        <p:scale>
          <a:sx n="68" d="100"/>
          <a:sy n="6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27.04.2022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9\Desktop\для презентации\1593702073_2-p-fon-s-knigam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496593" cy="61436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6782" y="571480"/>
            <a:ext cx="357662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latin typeface="Arial Black" pitchFamily="34" charset="0"/>
                <a:ea typeface="+mj-ea"/>
                <a:cs typeface="+mj-cs"/>
              </a:rPr>
              <a:t>ГКОУ «СОШ при УУИС»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latin typeface="Arial Black" pitchFamily="34" charset="0"/>
                <a:ea typeface="+mj-ea"/>
                <a:cs typeface="+mj-cs"/>
              </a:rPr>
              <a:t>ТСП в г. Кемерово ФКУ ИК-43</a:t>
            </a:r>
            <a:endParaRPr lang="ru-RU" b="1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85861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Четвертый  этап регионального конкурса профессионального мастерства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rgbClr val="C50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«Призвание – учитель!» - </a:t>
            </a:r>
          </a:p>
          <a:p>
            <a:pPr algn="ctr"/>
            <a:r>
              <a:rPr lang="ru-RU" sz="2400" b="1" dirty="0" smtClean="0">
                <a:solidFill>
                  <a:srgbClr val="C50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«Учиться всегда пригодится!»</a:t>
            </a:r>
            <a:endParaRPr lang="ru-RU" dirty="0">
              <a:solidFill>
                <a:srgbClr val="C50B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2714620"/>
            <a:ext cx="41434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Мастер-класс</a:t>
            </a:r>
            <a:endParaRPr 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43248"/>
            <a:ext cx="914406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«Использование </a:t>
            </a:r>
            <a:r>
              <a:rPr lang="ru-RU" sz="3200" b="1" dirty="0" err="1" smtClean="0">
                <a:solidFill>
                  <a:srgbClr val="C00000"/>
                </a:solidFill>
              </a:rPr>
              <a:t>интеллект-карт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 уроках литературы в пенитенциарной школе»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4786322"/>
            <a:ext cx="45881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Коржова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Любовь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Клавдиевна</a:t>
            </a:r>
            <a:r>
              <a:rPr lang="ru-RU" b="1" dirty="0" smtClean="0"/>
              <a:t>, </a:t>
            </a:r>
          </a:p>
          <a:p>
            <a:pPr algn="r"/>
            <a:r>
              <a:rPr lang="ru-RU" b="1" dirty="0" smtClean="0"/>
              <a:t>учитель русского языка и литературы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5774312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апрель  2022 г.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20426_21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929586" cy="594719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Desktop\20220426_211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5025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916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14612" y="428604"/>
            <a:ext cx="241989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57158" y="1857364"/>
            <a:ext cx="7872442" cy="4268799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Обсуждение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Ответы на вопросы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Оценка </a:t>
            </a:r>
          </a:p>
          <a:p>
            <a:pPr>
              <a:buFont typeface="Wingdings" pitchFamily="2" charset="2"/>
              <a:buChar char="v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268761"/>
            <a:ext cx="6480720" cy="2331690"/>
          </a:xfrm>
        </p:spPr>
        <p:txBody>
          <a:bodyPr anchor="ctr"/>
          <a:lstStyle/>
          <a:p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229200"/>
            <a:ext cx="5040560" cy="1008112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400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050" name="Picture 2" descr="C:\Users\Ш9\Desktop\для презентации\1593702073_2-p-fon-s-knigami-4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14282" y="357166"/>
            <a:ext cx="8676000" cy="57554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9701" y="428604"/>
            <a:ext cx="380585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Алгоритм мастер-класса</a:t>
            </a:r>
            <a:endParaRPr lang="ru-RU" sz="2000" dirty="0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877" y="857232"/>
            <a:ext cx="7778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Мастер-класс «Использование </a:t>
            </a:r>
            <a:r>
              <a:rPr lang="ru-RU" sz="2400" b="1" dirty="0" err="1" smtClean="0">
                <a:solidFill>
                  <a:srgbClr val="C00000"/>
                </a:solidFill>
              </a:rPr>
              <a:t>интеллект-карт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 уроках литературы в пенитенциарной школе»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643051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       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 Цель мастер-класса: </a:t>
            </a:r>
            <a:r>
              <a:rPr lang="ru-RU" sz="2400" b="1" dirty="0" smtClean="0"/>
              <a:t>: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 педагогов-участников мастер-класса в процессе активного педагогического общения по освоению опыта работы по применению инновационных форм работы на уроках литературы.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857628"/>
            <a:ext cx="7715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2"/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chemeClr val="accent2"/>
                </a:solidFill>
                <a:latin typeface="Arial Black" pitchFamily="34" charset="0"/>
              </a:rPr>
              <a:t>Этапы мастер-класса: </a:t>
            </a:r>
          </a:p>
          <a:p>
            <a:r>
              <a:rPr lang="ru-RU" sz="2400" b="1" dirty="0" smtClean="0">
                <a:latin typeface="Arial Black" pitchFamily="34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индуктор»,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самоконструкция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инсайт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, рефлексия  </a:t>
            </a:r>
          </a:p>
        </p:txBody>
      </p:sp>
    </p:spTree>
    <p:extLst>
      <p:ext uri="{BB962C8B-B14F-4D97-AF65-F5344CB8AC3E}">
        <p14:creationId xmlns:p14="http://schemas.microsoft.com/office/powerpoint/2010/main" xmlns="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47072" y="1993799"/>
            <a:ext cx="6525328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4098" name="Picture 2" descr="C:\Users\Ш9\Desktop\для презентации\1613689404_18-p-fon-dlya-prezentatsiya-zhenshchina-goda-2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r="8130"/>
          <a:stretch>
            <a:fillRect/>
          </a:stretch>
        </p:blipFill>
        <p:spPr bwMode="auto">
          <a:xfrm>
            <a:off x="214282" y="214290"/>
            <a:ext cx="8676000" cy="64347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976387"/>
            <a:ext cx="8001056" cy="4524315"/>
          </a:xfrm>
          <a:prstGeom prst="rect">
            <a:avLst/>
          </a:prstGeom>
          <a:noFill/>
          <a:effectLst>
            <a:outerShdw blurRad="101600" dist="76200" dir="2700000" algn="t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«Как правило, можно принять,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учитель знает свой предмет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владеет соответствующим материалом, но не всегда он умеет сделать его интересным.  Вот где корень зла.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учитель распространяет вокруг себя дыхание скуки, то в такой атмосфере все захиреет.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Умеет учить тот, кто учит интересно»</a:t>
            </a:r>
            <a:endParaRPr lang="ru-RU" sz="32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2948" y="353777"/>
            <a:ext cx="2601994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Моё кредо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5715016"/>
            <a:ext cx="333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Альберт Эйнштейн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31342"/>
            <a:ext cx="8286808" cy="59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842965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1000108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истории появления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интеллект-карты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71744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1857364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Тони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Бьюзен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«Работай головой» (1974)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2714620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Интеллект-карта — это удобная и эффективная техника визуализации мышления и альтернативной записи.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Структура </a:t>
            </a:r>
            <a:r>
              <a:rPr lang="ru-RU" dirty="0" err="1" smtClean="0">
                <a:solidFill>
                  <a:srgbClr val="FF0000"/>
                </a:solidFill>
              </a:rPr>
              <a:t>интеллект-карты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85926"/>
            <a:ext cx="7632700" cy="393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4807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Ш9\Desktop\для презентации\1613635672_52-p-fon-dlya-prezentatsii-tantsi-60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42844" y="142852"/>
            <a:ext cx="8858280" cy="6500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500042"/>
            <a:ext cx="8001056" cy="107721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lumMod val="95000"/>
                <a:lumOff val="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применения </a:t>
            </a:r>
          </a:p>
          <a:p>
            <a:pPr algn="ctr"/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 - карт:</a:t>
            </a:r>
            <a:endParaRPr lang="ru-RU" sz="3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8715436" cy="489364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Создание ясных и понятных образов</a:t>
            </a:r>
            <a:endParaRPr lang="ru-RU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Активизация творческих процессов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Развитие образного мышления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Развитие ассоциативного мышления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Максимальная отдача от прочтения книг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Средство организации совместной деятельности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Развитие речи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Повышение качества </a:t>
            </a: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запоминания</a:t>
            </a:r>
            <a:endParaRPr lang="ru-RU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Умение работать с большим объемом информации</a:t>
            </a:r>
          </a:p>
          <a:p>
            <a:pPr lvl="0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Мотивация</a:t>
            </a:r>
            <a:endParaRPr lang="ru-RU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31342"/>
            <a:ext cx="8286808" cy="59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842965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28533" t="23626" r="42279" b="32591"/>
          <a:stretch>
            <a:fillRect/>
          </a:stretch>
        </p:blipFill>
        <p:spPr bwMode="auto">
          <a:xfrm>
            <a:off x="1357312" y="716429"/>
            <a:ext cx="6429375" cy="54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875115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28794" y="383425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>«Индуктор»</a:t>
            </a:r>
            <a:endParaRPr lang="ru-RU" sz="3600" dirty="0"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3929058" y="3571876"/>
            <a:ext cx="914400" cy="485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https://i.ytimg.com/vi/mQnSBlOvLJs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Desktop\nanoudobrenie_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000108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proza.ru/pics/2018/02/04/10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857628"/>
            <a:ext cx="4071966" cy="27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alcorehab.ru/wp-content/uploads/2021/09/alcorehab.ru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143380"/>
            <a:ext cx="38576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6686" y="357166"/>
            <a:ext cx="735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Самоконструкция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 «</a:t>
            </a:r>
            <a:r>
              <a:rPr lang="ru-RU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инсайт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User\Desktop\20220426_205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00108"/>
            <a:ext cx="7715304" cy="5531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206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245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Arial Black</vt:lpstr>
      <vt:lpstr>Times New Roman</vt:lpstr>
      <vt:lpstr>Wingdings</vt:lpstr>
      <vt:lpstr>Calibri</vt:lpstr>
      <vt:lpstr>1_Тема Office</vt:lpstr>
      <vt:lpstr>Слайд 1</vt:lpstr>
      <vt:lpstr>Слайд 2</vt:lpstr>
      <vt:lpstr>Слайд 3</vt:lpstr>
      <vt:lpstr>Слайд 4</vt:lpstr>
      <vt:lpstr> Структура интеллект-карты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Пользователь</cp:lastModifiedBy>
  <cp:revision>155</cp:revision>
  <dcterms:created xsi:type="dcterms:W3CDTF">2014-07-06T18:18:01Z</dcterms:created>
  <dcterms:modified xsi:type="dcterms:W3CDTF">2022-04-26T17:23:12Z</dcterms:modified>
</cp:coreProperties>
</file>