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8" r:id="rId2"/>
    <p:sldId id="267" r:id="rId3"/>
    <p:sldId id="265" r:id="rId4"/>
    <p:sldId id="266" r:id="rId5"/>
    <p:sldId id="270" r:id="rId6"/>
    <p:sldId id="269" r:id="rId7"/>
    <p:sldId id="271" r:id="rId8"/>
    <p:sldId id="272" r:id="rId9"/>
  </p:sldIdLst>
  <p:sldSz cx="9144000" cy="6858000" type="screen4x3"/>
  <p:notesSz cx="6858000" cy="9144000"/>
  <p:embeddedFontLst>
    <p:embeddedFont>
      <p:font typeface="Comic Sans MS" pitchFamily="66" charset="0"/>
      <p:regular r:id="rId10"/>
      <p:bold r:id="rId11"/>
      <p:italic r:id="rId12"/>
      <p:boldItalic r:id="rId13"/>
    </p:embeddedFont>
    <p:embeddedFont>
      <p:font typeface="Arial Black" pitchFamily="34" charset="0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336600"/>
    <a:srgbClr val="FFFF6D"/>
    <a:srgbClr val="660033"/>
    <a:srgbClr val="C50BBC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4" autoAdjust="0"/>
    <p:restoredTop sz="94660"/>
  </p:normalViewPr>
  <p:slideViewPr>
    <p:cSldViewPr>
      <p:cViewPr varScale="1">
        <p:scale>
          <a:sx n="65" d="100"/>
          <a:sy n="65" d="100"/>
        </p:scale>
        <p:origin x="-3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25.03.2022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25.03.2022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25.03.2022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25.03.2022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25.03.2022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25.03.2022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25.03.2022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25.03.2022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25.03.2022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25.03.2022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25.03.2022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Ш9\Desktop\для презентации\1593702073_2-p-fon-s-knigami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68031" cy="65008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6782" y="571480"/>
            <a:ext cx="357662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latin typeface="Arial Black" pitchFamily="34" charset="0"/>
                <a:ea typeface="+mj-ea"/>
                <a:cs typeface="+mj-cs"/>
              </a:rPr>
              <a:t>ГКОУ «СОШ при УУИС»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latin typeface="Arial Black" pitchFamily="34" charset="0"/>
                <a:ea typeface="+mj-ea"/>
                <a:cs typeface="+mj-cs"/>
              </a:rPr>
              <a:t>ТСП в г. Кемерово ФКУ ИК-43</a:t>
            </a:r>
            <a:endParaRPr lang="ru-RU" b="1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285861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Третий этап регионального конкурса профессионального мастерства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>
                <a:solidFill>
                  <a:srgbClr val="C50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«Призвание – учитель!» - </a:t>
            </a:r>
          </a:p>
          <a:p>
            <a:pPr algn="ctr"/>
            <a:r>
              <a:rPr lang="ru-RU" sz="2400" b="1" dirty="0" smtClean="0">
                <a:solidFill>
                  <a:srgbClr val="C50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«Человек – свой собственный проект»</a:t>
            </a:r>
            <a:endParaRPr lang="ru-RU" dirty="0">
              <a:solidFill>
                <a:srgbClr val="C50B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2571744"/>
            <a:ext cx="214314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Проект</a:t>
            </a:r>
            <a:endParaRPr lang="ru-RU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71810"/>
            <a:ext cx="9144064" cy="116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«Учитель как творец»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(«Образ пленительный, образ прекрасный!»)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4786322"/>
            <a:ext cx="458811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Коржова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Любовь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Клавдиевна</a:t>
            </a:r>
            <a:r>
              <a:rPr lang="ru-RU" b="1" dirty="0" smtClean="0"/>
              <a:t>, </a:t>
            </a:r>
          </a:p>
          <a:p>
            <a:pPr algn="r"/>
            <a:r>
              <a:rPr lang="ru-RU" b="1" dirty="0" smtClean="0"/>
              <a:t>учитель русского языка и литературы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5774312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март  2022 г.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268761"/>
            <a:ext cx="6480720" cy="2331690"/>
          </a:xfrm>
        </p:spPr>
        <p:txBody>
          <a:bodyPr anchor="ctr"/>
          <a:lstStyle/>
          <a:p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229200"/>
            <a:ext cx="5040560" cy="1008112"/>
          </a:xfr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400" dirty="0">
              <a:latin typeface="Comic Sans MS" pitchFamily="66" charset="0"/>
              <a:cs typeface="Arial" charset="0"/>
            </a:endParaRPr>
          </a:p>
        </p:txBody>
      </p:sp>
      <p:pic>
        <p:nvPicPr>
          <p:cNvPr id="2050" name="Picture 2" descr="C:\Users\Ш9\Desktop\для презентации\1593702073_2-p-fon-s-knigami-4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14282" y="214290"/>
            <a:ext cx="8676000" cy="64698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428604"/>
            <a:ext cx="2664512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Arial Black" pitchFamily="34" charset="0"/>
              </a:rPr>
              <a:t>Паспорт Проекта</a:t>
            </a:r>
            <a:endParaRPr lang="ru-RU" sz="2000" dirty="0" smtClean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857232"/>
            <a:ext cx="710963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Проект </a:t>
            </a:r>
            <a:r>
              <a:rPr lang="ru-RU" sz="2800" b="1" dirty="0" smtClean="0">
                <a:solidFill>
                  <a:srgbClr val="C00000"/>
                </a:solidFill>
              </a:rPr>
              <a:t>«Учитель как творец» 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(«Образ пленительный, образ прекрасный!»)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1857364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</a:rPr>
              <a:t>Цель проекта: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условий для формирования у обучающихся духовно-нравственных качеств личности и  умения работать в команде, для реализации творческого потенциала   в процессе создания Продукта проектной деятельности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3857628"/>
            <a:ext cx="6929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</a:rPr>
              <a:t>Тип проект: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творческий,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внутришкольный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 краткосрочный, групповой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8" y="4857760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</a:rPr>
              <a:t>Предполагаемый результат </a:t>
            </a:r>
          </a:p>
          <a:p>
            <a:pPr algn="ctr"/>
            <a:r>
              <a:rPr lang="ru-RU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Музыкально-поэтический праздник  к Дню 8 марта </a:t>
            </a:r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пленительный, образ прекрасный</a:t>
            </a:r>
            <a:r>
              <a:rPr lang="ru-RU" sz="2400" b="1" dirty="0" smtClean="0">
                <a:solidFill>
                  <a:srgbClr val="C00000"/>
                </a:solidFill>
              </a:rPr>
              <a:t>!»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являющийся Продуктом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283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480720" cy="8689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648072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Ш9\Desktop\для презентации\1613635672_52-p-fon-dlya-prezentatsii-tantsi-6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42844" y="142852"/>
            <a:ext cx="8858280" cy="65008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357166"/>
            <a:ext cx="8001056" cy="89255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2">
                <a:lumMod val="95000"/>
                <a:lumOff val="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Координатор проекта </a:t>
            </a:r>
          </a:p>
          <a:p>
            <a:r>
              <a:rPr lang="ru-RU" sz="2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 обладать определенными качествами:</a:t>
            </a:r>
            <a:endParaRPr lang="ru-RU" sz="26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428736"/>
            <a:ext cx="8715436" cy="461357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Иметь хорошие организаторские способности</a:t>
            </a:r>
          </a:p>
          <a:p>
            <a:pPr lvl="0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Быть методически грамотными</a:t>
            </a:r>
          </a:p>
          <a:p>
            <a:pPr lvl="0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Владеть навыками межкультурного общения</a:t>
            </a:r>
          </a:p>
          <a:p>
            <a:pPr lvl="0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Уметь устанавливать доверительные, </a:t>
            </a:r>
          </a:p>
          <a:p>
            <a:pPr lvl="0">
              <a:lnSpc>
                <a:spcPct val="130000"/>
              </a:lnSpc>
              <a:buClr>
                <a:srgbClr val="7030A0"/>
              </a:buClr>
            </a:pP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отрытые, уважительные отношения с учениками</a:t>
            </a:r>
          </a:p>
          <a:p>
            <a:pPr lvl="0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Активно сотрудничать в проектной деятельности</a:t>
            </a:r>
          </a:p>
          <a:p>
            <a:pPr lvl="0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Уметь работать с большим объемом информации</a:t>
            </a:r>
          </a:p>
          <a:p>
            <a:pPr lvl="0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Уметь работать со основными средствами ИКТ</a:t>
            </a:r>
          </a:p>
        </p:txBody>
      </p:sp>
    </p:spTree>
    <p:extLst>
      <p:ext uri="{BB962C8B-B14F-4D97-AF65-F5344CB8AC3E}">
        <p14:creationId xmlns:p14="http://schemas.microsoft.com/office/powerpoint/2010/main" xmlns="" val="40798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647072" y="1993799"/>
            <a:ext cx="6525328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pic>
        <p:nvPicPr>
          <p:cNvPr id="4098" name="Picture 2" descr="C:\Users\Ш9\Desktop\для презентации\1613689404_18-p-fon-dlya-prezentatsiya-zhenshchina-goda-20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r="8130"/>
          <a:stretch>
            <a:fillRect/>
          </a:stretch>
        </p:blipFill>
        <p:spPr bwMode="auto">
          <a:xfrm>
            <a:off x="214282" y="214290"/>
            <a:ext cx="8676000" cy="64347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5720" y="976387"/>
            <a:ext cx="8001056" cy="4524315"/>
          </a:xfrm>
          <a:prstGeom prst="rect">
            <a:avLst/>
          </a:prstGeom>
          <a:noFill/>
          <a:effectLst>
            <a:outerShdw blurRad="101600" dist="762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«Как правило, можно принять,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учитель знает свой предмет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владеет соответствующим материалом, но не всегда он умеет сделать его интересным.  Вот где корень зла.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Если учитель распространяет вокруг себя дыхание скуки, то в такой атмосфере все захиреет.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Умеет учить тот, кто учит интересно»</a:t>
            </a:r>
            <a:endParaRPr lang="ru-RU" sz="32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2948" y="353777"/>
            <a:ext cx="2601994" cy="64633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Моё кредо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5715016"/>
            <a:ext cx="333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Альберт Эйнштейн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2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не пугайтесь ЛК всЁ Здесь\3 этап конкурса Коржова Л.К\для презентации\1612171572_29-p-angel-vo-ploti-art-kartinki-29.jpg"/>
          <p:cNvPicPr/>
          <p:nvPr/>
        </p:nvPicPr>
        <p:blipFill>
          <a:blip r:embed="rId3" cstate="print"/>
          <a:srcRect t="14307"/>
          <a:stretch>
            <a:fillRect/>
          </a:stretch>
        </p:blipFill>
        <p:spPr bwMode="auto">
          <a:xfrm flipH="1">
            <a:off x="571471" y="2428868"/>
            <a:ext cx="3456000" cy="40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syl.ru/misc/i/ai/381726/2481265.jpg"/>
          <p:cNvPicPr/>
          <p:nvPr/>
        </p:nvPicPr>
        <p:blipFill>
          <a:blip r:embed="rId4" cstate="print">
            <a:lum bright="10000"/>
          </a:blip>
          <a:srcRect r="23077"/>
          <a:stretch>
            <a:fillRect/>
          </a:stretch>
        </p:blipFill>
        <p:spPr bwMode="auto">
          <a:xfrm>
            <a:off x="4572000" y="3286124"/>
            <a:ext cx="4143403" cy="31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texts.net/files/online_html/41388/i_020.jpg"/>
          <p:cNvPicPr/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 flipH="1">
            <a:off x="4572000" y="285728"/>
            <a:ext cx="2916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6687" y="357166"/>
            <a:ext cx="31438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Образ </a:t>
            </a:r>
          </a:p>
          <a:p>
            <a:r>
              <a:rPr lang="ru-RU" sz="60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творца</a:t>
            </a:r>
            <a:endParaRPr lang="ru-RU" sz="60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42852"/>
            <a:ext cx="8751159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28794" y="383425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Методы, используемые </a:t>
            </a:r>
          </a:p>
          <a:p>
            <a:pPr algn="ctr"/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в проектной деятельности</a:t>
            </a:r>
            <a:endParaRPr lang="ru-RU"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286116" y="1500174"/>
            <a:ext cx="2428892" cy="928694"/>
          </a:xfrm>
          <a:prstGeom prst="flowChartProces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642910" y="2928934"/>
            <a:ext cx="2928958" cy="857256"/>
          </a:xfrm>
          <a:prstGeom prst="flowChartProces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Исследовательские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4286248" y="2928934"/>
            <a:ext cx="1785950" cy="857256"/>
          </a:xfrm>
          <a:prstGeom prst="flowChartProces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Поисковые</a:t>
            </a:r>
            <a:endParaRPr lang="ru-RU" sz="2400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6715140" y="2928934"/>
            <a:ext cx="1571636" cy="857256"/>
          </a:xfrm>
          <a:prstGeom prst="flowChartProces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метод</a:t>
            </a:r>
            <a:endParaRPr lang="ru-RU" sz="2400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357158" y="4214818"/>
            <a:ext cx="3500462" cy="1000132"/>
          </a:xfrm>
          <a:prstGeom prst="flowChartProces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Дискуссии, эвристические беседы</a:t>
            </a:r>
            <a:endParaRPr lang="ru-RU" sz="2400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429124" y="4286256"/>
            <a:ext cx="1785950" cy="857256"/>
          </a:xfrm>
          <a:prstGeom prst="flowChartProces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Мозговые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штурмы</a:t>
            </a:r>
            <a:endParaRPr lang="ru-RU" sz="2400" dirty="0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6715140" y="4286256"/>
            <a:ext cx="1571636" cy="857256"/>
          </a:xfrm>
          <a:prstGeom prst="flowChartProces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Ролевые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2400" dirty="0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3643306" y="5643578"/>
            <a:ext cx="2786082" cy="642942"/>
          </a:xfrm>
          <a:prstGeom prst="flowChartProces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Рефлексивные</a:t>
            </a:r>
            <a:endParaRPr lang="ru-RU" sz="2400" dirty="0"/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428596" y="1785926"/>
            <a:ext cx="2786082" cy="11430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5857884" y="1785926"/>
            <a:ext cx="2857520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3929058" y="3571876"/>
            <a:ext cx="914400" cy="485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1" idx="2"/>
          </p:cNvCxnSpPr>
          <p:nvPr/>
        </p:nvCxnSpPr>
        <p:spPr>
          <a:xfrm rot="16200000" flipH="1">
            <a:off x="1909389" y="4016817"/>
            <a:ext cx="396000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4964910" y="4036223"/>
            <a:ext cx="50006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7266958" y="4052255"/>
            <a:ext cx="468000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571868" y="3357562"/>
            <a:ext cx="720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072198" y="3357562"/>
            <a:ext cx="648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143108" y="5214950"/>
            <a:ext cx="1500198" cy="67866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6429388" y="5179230"/>
            <a:ext cx="1071570" cy="792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916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не пугайтесь ЛК всЁ Здесь\16-02-2022 тут\фото их 16-02-2022\IMG_45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143380"/>
            <a:ext cx="385765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не пугайтесь ЛК всЁ Здесь\16-02-2022 тут\фото их 16-02-2022\IMG_45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744" y="1142984"/>
            <a:ext cx="3708000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Ш9\Desktop\04-03-2022 к Дню 8 Марта\SnapShot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268834"/>
            <a:ext cx="4104000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93966" y="214290"/>
            <a:ext cx="452117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Ш9\Desktop\04-03-2022 к Дню 8 Марта\04-03-2022 к Дню 8 марта (фото)\IMG_48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1142984"/>
            <a:ext cx="3700346" cy="2466897"/>
          </a:xfrm>
          <a:prstGeom prst="rect">
            <a:avLst/>
          </a:prstGeom>
          <a:noFill/>
        </p:spPr>
      </p:pic>
      <p:pic>
        <p:nvPicPr>
          <p:cNvPr id="7" name="Рисунок 6" descr="D:\не пугайтесь ЛК всЁ Здесь\цветочки 15-03-2022\IMG_5011.JPG"/>
          <p:cNvPicPr/>
          <p:nvPr/>
        </p:nvPicPr>
        <p:blipFill>
          <a:blip r:embed="rId7" cstate="print"/>
          <a:srcRect l="4918" r="4098" b="22513"/>
          <a:stretch>
            <a:fillRect/>
          </a:stretch>
        </p:blipFill>
        <p:spPr bwMode="auto">
          <a:xfrm>
            <a:off x="3071802" y="2857496"/>
            <a:ext cx="28575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268761"/>
            <a:ext cx="6480720" cy="2331690"/>
          </a:xfrm>
        </p:spPr>
        <p:txBody>
          <a:bodyPr anchor="ctr"/>
          <a:lstStyle/>
          <a:p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229200"/>
            <a:ext cx="5040560" cy="1008112"/>
          </a:xfr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400" dirty="0">
              <a:latin typeface="Comic Sans MS" pitchFamily="66" charset="0"/>
              <a:cs typeface="Arial" charset="0"/>
            </a:endParaRPr>
          </a:p>
        </p:txBody>
      </p:sp>
      <p:pic>
        <p:nvPicPr>
          <p:cNvPr id="2050" name="Picture 2" descr="C:\Users\Ш9\Desktop\для презентации\1593702073_2-p-fon-s-knigami-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14282" y="214290"/>
            <a:ext cx="8676000" cy="64698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428604"/>
            <a:ext cx="2664512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Arial Black" pitchFamily="34" charset="0"/>
              </a:rPr>
              <a:t>Паспорт Проекта</a:t>
            </a:r>
            <a:endParaRPr lang="ru-RU" sz="2000" dirty="0" smtClean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857232"/>
            <a:ext cx="710963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Проект </a:t>
            </a:r>
            <a:r>
              <a:rPr lang="ru-RU" sz="2800" b="1" dirty="0" smtClean="0">
                <a:solidFill>
                  <a:srgbClr val="C00000"/>
                </a:solidFill>
              </a:rPr>
              <a:t>«Учитель как творец» 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(«Образ пленительный, образ прекрасный!»)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1857364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</a:rPr>
              <a:t>Цель проекта: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условий для формирования у обучающихся духовно-нравственных качеств личности и  умения работать в команде, для реализации творческого потенциала   в процессе создания Продукта проектной деятельности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3857628"/>
            <a:ext cx="6929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</a:rPr>
              <a:t>Тип проект: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творческий,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внутришкольный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 краткосрочный, групповой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8" y="4857760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</a:rPr>
              <a:t>Предполагаемый результат </a:t>
            </a:r>
          </a:p>
          <a:p>
            <a:pPr algn="ctr"/>
            <a:r>
              <a:rPr lang="ru-RU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Музыкально-поэтический праздник  к Дню 8 марта </a:t>
            </a:r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пленительный, образ прекрасный</a:t>
            </a:r>
            <a:r>
              <a:rPr lang="ru-RU" sz="2400" b="1" dirty="0" smtClean="0">
                <a:solidFill>
                  <a:srgbClr val="C00000"/>
                </a:solidFill>
              </a:rPr>
              <a:t>!»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являющийся Продуктом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283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2060"/>
      </a:hlink>
      <a:folHlink>
        <a:srgbClr val="002060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338</Words>
  <Application>Microsoft Office PowerPoint</Application>
  <PresentationFormat>Экран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Comic Sans MS</vt:lpstr>
      <vt:lpstr>Arial Black</vt:lpstr>
      <vt:lpstr>Times New Roman</vt:lpstr>
      <vt:lpstr>Wingdings</vt:lpstr>
      <vt:lpstr>Calibri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Ш9</cp:lastModifiedBy>
  <cp:revision>135</cp:revision>
  <dcterms:created xsi:type="dcterms:W3CDTF">2014-07-06T18:18:01Z</dcterms:created>
  <dcterms:modified xsi:type="dcterms:W3CDTF">2022-03-25T04:02:50Z</dcterms:modified>
</cp:coreProperties>
</file>